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Semi Bold" panose="020B0604020202020204" charset="-78"/>
      <p:regular r:id="rId13"/>
    </p:embeddedFont>
    <p:embeddedFont>
      <p:font typeface="Sora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43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Uncovering insights from 3,900 purchases to guide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82735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82504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175754"/>
            <a:ext cx="28926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66188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Promote exclusive benefits to convert 73% non-subscribers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085023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25916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2487930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366188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Reward repeat buyers to move Returning into Loyal segment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085023"/>
            <a:ext cx="4226957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9329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042" y="2487930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3661886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Balance sales boosts with margin control on high-discount items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2504" y="5886807"/>
            <a:ext cx="28763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2504" y="6372939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Highlight top-rated products (Gloves, Sandals, Boots) in campaigns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Young Adults and express-shipping users for maximum ROI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8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870585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4442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4216718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04442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Features per transaction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0574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7562850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0574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Product segments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6707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50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10908983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6707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1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830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Age, Gender, Location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30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Purchase History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7139" y="4961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8713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Item, Category, Amount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8713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Season, Size, Color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8713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Discounts &amp; Promos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1486"/>
            <a:ext cx="81856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895005"/>
            <a:ext cx="4226838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58309" y="3064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Imported dataset using pandas, explored structure with .info() and .describe()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2895005"/>
            <a:ext cx="4226838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01722" y="3064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355032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Imputed 37 missing Review Ratings using median by category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2895005"/>
            <a:ext cx="4226957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5134" y="3064193"/>
            <a:ext cx="29470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3550325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Created age_group bins and purchase_frequency_days columns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306973"/>
            <a:ext cx="6448544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5962293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Renamed columns to snake case, dropped redundant promo_code_used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3428" y="5306973"/>
            <a:ext cx="6448663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3428" y="5476161"/>
            <a:ext cx="30516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3428" y="5962293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Connected to PostgreSQL and loaded cleaned data for SQL analysis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325"/>
            <a:ext cx="65678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Statistical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34302"/>
            <a:ext cx="6448544" cy="1757839"/>
          </a:xfrm>
          <a:prstGeom prst="roundRect">
            <a:avLst>
              <a:gd name="adj" fmla="val 517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2504" y="22584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274462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44 years old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82504" y="3221236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18-70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428" y="2034302"/>
            <a:ext cx="6448663" cy="1757839"/>
          </a:xfrm>
          <a:prstGeom prst="roundRect">
            <a:avLst>
              <a:gd name="adj" fmla="val 517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47623" y="22584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Purchase Amount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47623" y="27446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$55.76 average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47623" y="322123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$20-$100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4008715"/>
            <a:ext cx="6448544" cy="1757839"/>
          </a:xfrm>
          <a:prstGeom prst="roundRect">
            <a:avLst>
              <a:gd name="adj" fmla="val 517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2504" y="4232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Review Rating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2504" y="4719042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3.75 average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2504" y="519564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2.5-5.0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428" y="4008715"/>
            <a:ext cx="6448663" cy="1757839"/>
          </a:xfrm>
          <a:prstGeom prst="roundRect">
            <a:avLst>
              <a:gd name="adj" fmla="val 517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47623" y="4232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Previous Purchases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7623" y="4719042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 average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647623" y="519564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1-50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309" y="62268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8309" y="6799659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68%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Male customers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5267920" y="62268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Top Category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67920" y="6799659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Clothing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most popular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77532" y="62268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Rate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777532" y="6799659"/>
            <a:ext cx="4109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27%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subscribed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845" y="370761"/>
            <a:ext cx="3547943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Analysis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45" y="1083826"/>
            <a:ext cx="13686711" cy="76645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1845" y="9034701"/>
            <a:ext cx="1886307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Gender Revenue Gap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71845" y="9391174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Male customers generate </a:t>
            </a:r>
            <a:r>
              <a:rPr lang="en-US" sz="10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2.1x more revenue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than female customers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7245" y="9034701"/>
            <a:ext cx="177391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Revenue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87245" y="9391174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$233,081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across all transactions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4845"/>
            <a:ext cx="71076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34509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37040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13647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80% of base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810822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6586" y="3943529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2222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270843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934932" y="3185041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18% of base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1810822"/>
            <a:ext cx="4589740" cy="45897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6173" y="2552283"/>
            <a:ext cx="324088" cy="3240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4932" y="46796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4932" y="516576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934932" y="5642372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2% of base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1810822"/>
            <a:ext cx="4589740" cy="45897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6173" y="5334774"/>
            <a:ext cx="324088" cy="324088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758309" y="6644283"/>
            <a:ext cx="13113782" cy="920472"/>
          </a:xfrm>
          <a:prstGeom prst="roundRect">
            <a:avLst>
              <a:gd name="adj" fmla="val 9886"/>
            </a:avLst>
          </a:prstGeom>
          <a:solidFill>
            <a:srgbClr val="C0CA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884" y="6969204"/>
            <a:ext cx="270748" cy="21657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462207" y="6914912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Segmentation based on purchase history: New (1-5 purchases), Returning (6-15), Loyal (16+)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6458"/>
            <a:ext cx="6207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4406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Top 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301347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Gloves (3.86)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343590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Sandals (3.84)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3858339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Boots (3.82)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428077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Hat (3.80)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4703207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Skirt (3.78)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0339" y="2440662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Most Purchased by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30339" y="3369707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Accessories: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Jewelry (171)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0339" y="379214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Clothing: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Blouse (171)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0339" y="421457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Footwear: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Sandals (160)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44709" y="5369362"/>
            <a:ext cx="7627382" cy="1673662"/>
          </a:xfrm>
          <a:prstGeom prst="roundRect">
            <a:avLst>
              <a:gd name="adj" fmla="val 5437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91764" y="5616416"/>
            <a:ext cx="39084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491764" y="6102548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Hat (50%), Sneakers (49.7%), Coat (49.1%) have highest discount rates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521613"/>
            <a:ext cx="7790140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&amp; Loyalty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763560" y="2757726"/>
            <a:ext cx="2332911" cy="474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27%</a:t>
            </a:r>
            <a:endParaRPr lang="en-US" sz="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75" y="1572220"/>
            <a:ext cx="2845118" cy="28451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2359" y="4654391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Rate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3773" y="5080040"/>
            <a:ext cx="653284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1,053 of 3,900 customers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533573" y="2757726"/>
            <a:ext cx="2332911" cy="474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73%</a:t>
            </a:r>
            <a:endParaRPr lang="en-US" sz="3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588" y="1572220"/>
            <a:ext cx="2845118" cy="28451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52253" y="4654391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3667" y="5080040"/>
            <a:ext cx="653295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2,847 customers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63773" y="5786438"/>
            <a:ext cx="351055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Average Spend Comparison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63773" y="6288048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Subscribers: </a:t>
            </a:r>
            <a:r>
              <a:rPr lang="en-US" sz="14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$59.49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663773" y="6762036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Non-subscribers: </a:t>
            </a:r>
            <a:r>
              <a:rPr lang="en-US" sz="14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$59.87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663773" y="7236023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Minimal difference in spending behavior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4158" y="5786438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Repeat Buyers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7554158" y="6288048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958 subscribers have 5+ purchases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7554158" y="6762036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2,518 non-subscribers have 5+ purchases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4158" y="7236023"/>
            <a:ext cx="64200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Opportunity to convert loyal non-subscribers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006" y="338733"/>
            <a:ext cx="45125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by Age &amp; Shipping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" y="990243"/>
            <a:ext cx="13768388" cy="77102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1006" y="8838962"/>
            <a:ext cx="6822638" cy="1292185"/>
          </a:xfrm>
          <a:prstGeom prst="roundRect">
            <a:avLst>
              <a:gd name="adj" fmla="val 5661"/>
            </a:avLst>
          </a:prstGeom>
          <a:solidFill>
            <a:srgbClr val="FFFAFA"/>
          </a:solidFill>
          <a:ln w="1524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15766" y="8838962"/>
            <a:ext cx="60960" cy="1292185"/>
          </a:xfrm>
          <a:prstGeom prst="roundRect">
            <a:avLst>
              <a:gd name="adj" fmla="val 8486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15077" y="8977313"/>
            <a:ext cx="1620679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Shipping Insights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5077" y="9253657"/>
            <a:ext cx="650021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Express shipping: $60.48 average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615077" y="9524643"/>
            <a:ext cx="650021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Standard shipping: $58.46 average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615077" y="9795629"/>
            <a:ext cx="650021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Express users spend 3.5% more per transaction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7376755" y="8838962"/>
            <a:ext cx="6822638" cy="1292185"/>
          </a:xfrm>
          <a:prstGeom prst="roundRect">
            <a:avLst>
              <a:gd name="adj" fmla="val 5661"/>
            </a:avLst>
          </a:prstGeom>
          <a:solidFill>
            <a:srgbClr val="FFFAFA"/>
          </a:solidFill>
          <a:ln w="15240">
            <a:solidFill>
              <a:srgbClr val="1A2D7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361515" y="8838962"/>
            <a:ext cx="60960" cy="1292185"/>
          </a:xfrm>
          <a:prstGeom prst="roundRect">
            <a:avLst>
              <a:gd name="adj" fmla="val 8486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60826" y="8977313"/>
            <a:ext cx="217265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High-Value Discount Users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60826" y="9253657"/>
            <a:ext cx="650021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839 customers used discounts but spent above average ($59.84)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560826" y="9524643"/>
            <a:ext cx="650021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Strategic discounting drives premium purchases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Custom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Alexandria Semi Bold</vt:lpstr>
      <vt:lpstr>Arial</vt:lpstr>
      <vt:lpstr>Alexandria Light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david suleodu</cp:lastModifiedBy>
  <cp:revision>1</cp:revision>
  <dcterms:created xsi:type="dcterms:W3CDTF">2025-12-16T05:48:53Z</dcterms:created>
  <dcterms:modified xsi:type="dcterms:W3CDTF">2025-12-16T05:50:05Z</dcterms:modified>
</cp:coreProperties>
</file>